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3"/>
  </p:notesMasterIdLst>
  <p:sldIdLst>
    <p:sldId id="256" r:id="rId2"/>
    <p:sldId id="257" r:id="rId3"/>
    <p:sldId id="258" r:id="rId4"/>
    <p:sldId id="261" r:id="rId5"/>
    <p:sldId id="260" r:id="rId6"/>
    <p:sldId id="259" r:id="rId7"/>
    <p:sldId id="263" r:id="rId8"/>
    <p:sldId id="264" r:id="rId9"/>
    <p:sldId id="271" r:id="rId10"/>
    <p:sldId id="265" r:id="rId11"/>
    <p:sldId id="266" r:id="rId12"/>
    <p:sldId id="267" r:id="rId13"/>
    <p:sldId id="268" r:id="rId14"/>
    <p:sldId id="269" r:id="rId15"/>
    <p:sldId id="262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8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53" autoAdjust="0"/>
    <p:restoredTop sz="94660"/>
  </p:normalViewPr>
  <p:slideViewPr>
    <p:cSldViewPr>
      <p:cViewPr varScale="1">
        <p:scale>
          <a:sx n="87" d="100"/>
          <a:sy n="87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1F8AD-C126-47E9-A6FC-C804909FCEC0}" type="datetimeFigureOut">
              <a:rPr lang="ru-RU" smtClean="0"/>
              <a:t>27.03.2017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20474-EE88-4A2D-BF7A-C14A94A14EC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21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820474-EE88-4A2D-BF7A-C14A94A14EC0}" type="slidenum">
              <a:rPr lang="ru-RU" smtClean="0"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2B2AEE-EAFD-45E2-A398-12A3804D536F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DD98C7-3F26-4A1F-8511-51709F68F3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2B2AEE-EAFD-45E2-A398-12A3804D536F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DD98C7-3F26-4A1F-8511-51709F68F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2B2AEE-EAFD-45E2-A398-12A3804D536F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DD98C7-3F26-4A1F-8511-51709F68F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2B2AEE-EAFD-45E2-A398-12A3804D536F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DD98C7-3F26-4A1F-8511-51709F68F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2B2AEE-EAFD-45E2-A398-12A3804D536F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DD98C7-3F26-4A1F-8511-51709F68F3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2B2AEE-EAFD-45E2-A398-12A3804D536F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DD98C7-3F26-4A1F-8511-51709F68F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2B2AEE-EAFD-45E2-A398-12A3804D536F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DD98C7-3F26-4A1F-8511-51709F68F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2B2AEE-EAFD-45E2-A398-12A3804D536F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DD98C7-3F26-4A1F-8511-51709F68F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2B2AEE-EAFD-45E2-A398-12A3804D536F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DD98C7-3F26-4A1F-8511-51709F68F3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2B2AEE-EAFD-45E2-A398-12A3804D536F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DD98C7-3F26-4A1F-8511-51709F68F3F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2B2AEE-EAFD-45E2-A398-12A3804D536F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CDD98C7-3F26-4A1F-8511-51709F68F3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A2B2AEE-EAFD-45E2-A398-12A3804D536F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CDD98C7-3F26-4A1F-8511-51709F68F3F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Имущественное страхование в РК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i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1928802"/>
            <a:ext cx="7143800" cy="364333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Объекты промышленных предприятий, не подлежащих страхованию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Blip>
                <a:blip r:embed="rId2"/>
              </a:buBlip>
            </a:pPr>
            <a:endParaRPr lang="ru-RU" dirty="0" smtClean="0"/>
          </a:p>
          <a:p>
            <a:pPr algn="just">
              <a:buBlip>
                <a:blip r:embed="rId2"/>
              </a:buBlip>
            </a:pPr>
            <a:r>
              <a:rPr lang="ru-RU" dirty="0" smtClean="0"/>
              <a:t>строения, сооружения и другое имущество, находящееся в зоне, которой угрожают об­валы, оползни, наводнения и другие стихийные бедствия с момента объявления в установленном порядке о такой угрозе; </a:t>
            </a:r>
          </a:p>
          <a:p>
            <a:pPr algn="just">
              <a:buBlip>
                <a:blip r:embed="rId2"/>
              </a:buBlip>
            </a:pPr>
            <a:r>
              <a:rPr lang="ru-RU" dirty="0" smtClean="0"/>
              <a:t>дамбы и другие земляные сооружения;</a:t>
            </a:r>
          </a:p>
          <a:p>
            <a:pPr algn="just">
              <a:buBlip>
                <a:blip r:embed="rId2"/>
              </a:buBlip>
            </a:pPr>
            <a:r>
              <a:rPr lang="ru-RU" dirty="0" smtClean="0"/>
              <a:t> плотины (если они не явля­ются частью предприятия); </a:t>
            </a:r>
          </a:p>
          <a:p>
            <a:pPr algn="just">
              <a:buBlip>
                <a:blip r:embed="rId2"/>
              </a:buBlip>
            </a:pPr>
            <a:r>
              <a:rPr lang="ru-RU" dirty="0" smtClean="0"/>
              <a:t>водоемы;</a:t>
            </a:r>
          </a:p>
          <a:p>
            <a:pPr algn="just">
              <a:buBlip>
                <a:blip r:embed="rId2"/>
              </a:buBlip>
            </a:pPr>
            <a:r>
              <a:rPr lang="ru-RU" dirty="0" smtClean="0"/>
              <a:t>колодцы;</a:t>
            </a:r>
          </a:p>
          <a:p>
            <a:pPr algn="just">
              <a:buBlip>
                <a:blip r:embed="rId2"/>
              </a:buBlip>
            </a:pPr>
            <a:r>
              <a:rPr lang="ru-RU" dirty="0" smtClean="0"/>
              <a:t> мосты;</a:t>
            </a:r>
          </a:p>
          <a:p>
            <a:pPr algn="just">
              <a:buBlip>
                <a:blip r:embed="rId2"/>
              </a:buBlip>
            </a:pPr>
            <a:r>
              <a:rPr lang="ru-RU" dirty="0" smtClean="0"/>
              <a:t> тротуары;</a:t>
            </a:r>
          </a:p>
          <a:p>
            <a:pPr algn="just">
              <a:buBlip>
                <a:blip r:embed="rId2"/>
              </a:buBlip>
            </a:pPr>
            <a:r>
              <a:rPr lang="ru-RU" dirty="0" smtClean="0"/>
              <a:t> мостовые; </a:t>
            </a:r>
          </a:p>
          <a:p>
            <a:pPr algn="just">
              <a:buBlip>
                <a:blip r:embed="rId2"/>
              </a:buBlip>
            </a:pPr>
            <a:r>
              <a:rPr lang="ru-RU" dirty="0" smtClean="0"/>
              <a:t>асфальтированные дороги; </a:t>
            </a:r>
          </a:p>
          <a:p>
            <a:pPr algn="just">
              <a:buBlip>
                <a:blip r:embed="rId2"/>
              </a:buBlip>
            </a:pPr>
            <a:r>
              <a:rPr lang="ru-RU" dirty="0" smtClean="0"/>
              <a:t>площадки для стоянки автотранспорта.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88640"/>
            <a:ext cx="7776864" cy="612068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Договор страхования имущества, принадлежащего предприятию, организации, может быть заключен по его полной стоимости или по определенной доле (проценту) этой стоимости, но не менее 50% балансовой стоимости имущества; по страхованию строений — не ниже остатка задолженности по выданным ссудам на их возведение.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 страховании имущества приняты следующие пределы оценки его стоимости: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· для основных фондов максимальный — балансовая стоимость, но не выше восстановительной стоимости на день их гибели;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· для оборотных фондов — фактическая себестоимость по средним рыночным, отпускным ценам и ценам собствен­ного производства;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· незавершенное строительство — в размере фактически произведенных затрат материальных и трудовых ресурсов к моменту страхового случая.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При страховании имущества в определенной доле, например в 50%, все объекты страхования считаются заст­рахованными в таком же проценте от их стоимости.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Система ставок страховых платежей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cxnSp>
        <p:nvCxnSpPr>
          <p:cNvPr id="5" name="Прямая со стрелкой 4"/>
          <p:cNvCxnSpPr/>
          <p:nvPr/>
        </p:nvCxnSpPr>
        <p:spPr>
          <a:xfrm rot="5400000">
            <a:off x="2285984" y="1643050"/>
            <a:ext cx="1000132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6429388" y="1643050"/>
            <a:ext cx="1143008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71538" y="2786058"/>
            <a:ext cx="350046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ru-RU" dirty="0" smtClean="0"/>
              <a:t>Пониженные ставки (0,10 - 0,15%) применяются, когда предприятие или организация застрахует все свое имуще­ство. Если же заключается договор страхования части имущества (выборочное страхование), то ставки платежей будут значительно выше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857884" y="2857496"/>
            <a:ext cx="30718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Самые высокие ставки платежей предусмотрены по страхованию машин, оборудования и другого имущества на вре­мя проведения экспериментальных или исследовательских работ.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Страхование сельскохозяйственных и фермерских хозяйств 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/>
              <a:t>    	- вид добровольного, как правило, комбинированного страхования имущества  товариществ по обработке земли, иных сельскохозяйственных организаций, фермерских и крестьянских хозяйств.</a:t>
            </a:r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500438"/>
            <a:ext cx="3829058" cy="2922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928934"/>
            <a:ext cx="3286126" cy="2465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На страхование принимаются:</a:t>
            </a:r>
            <a:endParaRPr lang="ru-RU" sz="3200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здания, сооружения, машины и механизмы производственного и подсобного назначения, продукция (в том числе собственного производства), сырье, инвентарь, материалы, многолетние насаждения;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транспортные средства и механизмы;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урожай сельскохозяйственных культур (кроме сенокосов, если договором не предусмотрено иное);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крупный рогатый скот, овцы, козы — в возрасте от 6 мес.; лошади, верблюды, мулы, олени — в возрасте от 1 года; свиньи, кролики — в возрасте от 4 мес.; пушные звери — в возрасте от 6 мес.; домашняя птица, семьи пчел. С согласия страховщика на страхование может быть принято и другое имущество, находящееся во владении, пользо­вании и распоряжении страхователя. Не принимаются на страхование: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здания, сооружения и другое имущество, находящееся в нерабочем, аварийном состоянии;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больные животные, животные в местностях, где установлен карантин;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взрывчатые вещества;</a:t>
            </a:r>
          </a:p>
          <a:p>
            <a:pPr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имущество, находящееся в зонах повышенной опасности.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16632"/>
            <a:ext cx="7848872" cy="6408712"/>
          </a:xfrm>
        </p:spPr>
        <p:txBody>
          <a:bodyPr>
            <a:noAutofit/>
          </a:bodyPr>
          <a:lstStyle/>
          <a:p>
            <a:pPr algn="just">
              <a:buNone/>
            </a:pP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Покрытие страхованием зданий, сооружений, машин и механизмов производственного и подсобного назначения, про­дукции, сырья, инвентаря, материалов, многолетних насаждений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производится на случай их повреждения, гибели (уничтожения) в результате бури, урагана, ливня, града, удара молнии, пожара, взрыва, аварий отопительной, водопроводной, канализационной и противопожарной систем.</a:t>
            </a:r>
          </a:p>
          <a:p>
            <a:pPr algn="just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Страхование урожая сельскохозяйственных культур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производится на случай его повреждения, гибели (уничтожения) в результате засухи,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вымокания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выпревания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вымерзания, града, ливня, бури, урагана, пожара.</a:t>
            </a:r>
          </a:p>
          <a:p>
            <a:pPr algn="just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Страхование сельскохозяйственных животных, домашней птицы, кроликов, пушных зверей и семей пчел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произ­водится на случай гибели (уничтожения, падежа, вынужденного убоя) в результате стихийных бедствий, инфекци­онных болезней и пожара.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Транспортное страхование грузов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/>
              <a:t>	- совокупность видов страхования от опасностей, возникающих на различных путях сообщения - морских, речных, воздушных, сухопутных, смешанных.</a:t>
            </a:r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endParaRPr lang="ru-RU" sz="2000" dirty="0" smtClean="0"/>
          </a:p>
          <a:p>
            <a:pPr algn="just">
              <a:buNone/>
            </a:pPr>
            <a:endParaRPr lang="ru-RU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714620"/>
            <a:ext cx="4421282" cy="289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929066"/>
            <a:ext cx="3786214" cy="2475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000" b="1" dirty="0" smtClean="0"/>
              <a:t>Страховщик может заключить договор страхования груза с объемом ответственности (совокупностью страховых рис­ков) в соответствии с одним из вариантов условий страхового покрытия:</a:t>
            </a:r>
            <a:endParaRPr lang="ru-RU" sz="2000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«С ответственностью за все риски». В соответствии с таким условием страховщик возмещает без удержания франшизы все убытки (если иное специально не оговорено в полисе) от повреждения или полной гибели всего или части груза, происшедших по любой причине, кроме случаев, оговоренных особо (военных действий, забастовок, повреждения груза грызунами и т.п.).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«С ограниченной ответственностью» (с ответственностью за частную аварию). В соответствии с таким условием страховщик возмещает убытки от повреждения или полной гибели (если иное специально не оговорено в полисе) всего или части груза вследствие: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· огня, удара молнии, взрыва, урагана, селя, землетрясения и других явлений стихийного характера;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· крушения или столкновения судов, самолетов и других транспортных средств между собой, повреждения судна льдом, посадки судна на мель, падения самолетов;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· провала мостов, дорожных перекрытий и складских помещений;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подмочки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груза, смыва груза с борта судна, аварийного выброса груза, а также мер, принятых для тушения пожара (включая пожертвование грузом);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· пропажи судна, самолета, иного транспортного средства без вести;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· погрузки, укладки, выгрузки груза.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«Только от гибели всего груза или его части» (отдельного места: тюк, ящик, контейнер и т.д.). В соответствии с таким условием перечень рисков одинаков с п.1. Однако при повреждении груза страховое возмещение выплачи­вается лишь в случае крушения или столкновения судов, самолетов и других транспортных средств между собой, пожара, взрыва на транспортном средстве.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357166"/>
            <a:ext cx="7498080" cy="589123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</a:p>
          <a:p>
            <a:pPr>
              <a:buNone/>
            </a:pPr>
            <a:r>
              <a:rPr lang="ru-RU" dirty="0" smtClean="0"/>
              <a:t>	Страховые премии дифференцируются по видам транспортировки и типам страховой ответственности. Они зависят от груза, места размещения его при перевозке, дальности рейса, состояния транспортного средства и т.д. Для торговых судов учитывается также их специализация (танкер, лесовоз и т.д.).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Страховая стоимость груза =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r>
              <a:rPr lang="ru-RU" dirty="0" smtClean="0"/>
              <a:t>	стоимость самого груза в месте отправки в начале страхования</a:t>
            </a:r>
          </a:p>
          <a:p>
            <a:pPr algn="ctr">
              <a:buNone/>
            </a:pPr>
            <a:r>
              <a:rPr lang="ru-RU" dirty="0" smtClean="0"/>
              <a:t>+</a:t>
            </a:r>
          </a:p>
          <a:p>
            <a:pPr algn="just">
              <a:buNone/>
            </a:pPr>
            <a:r>
              <a:rPr lang="ru-RU" dirty="0" smtClean="0"/>
              <a:t>	расходы по доставке груза вплоть до его принятия грузополучателем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Классификация страхования</a:t>
            </a:r>
            <a:endParaRPr lang="ru-RU" sz="2800" b="1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9" y="1600200"/>
            <a:ext cx="6929486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357166"/>
            <a:ext cx="7498080" cy="5891234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just">
              <a:buNone/>
            </a:pPr>
            <a:r>
              <a:rPr lang="ru-RU" dirty="0" smtClean="0"/>
              <a:t>	Страхование фрахта, т.е. платы за перевозку груза, имеет свою специфику. Страхователем может выступить перевозчик, грузовладелец, либо тот и другой. Если в договоре перевозки фрахт подлежит оплате в любом случае, даже при гибели судна с грузом, то в страховом фрахте и возмещении провозной платы заинтересован грузовладелец. Если же фрахт должен оплачиваться при доставке груза в порт назначения, то страхование фрахта в интересах как перевозчика, который не получит фрахта в случае недоставки груза (в результате гибели транспортного средства), так и грузовладельца, который должен будет оплатить фрахт при доставке груза, даже если он поврежден. Перевозчик заинтересован в страховании фрахта в случаях, когда судно направляется под погрузку в другой порт и в пути получит повреждение, не позволяющее осуществить перевозку в установленные договором сроки.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Имущественное страхование граждан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К домашнему имуществу как объекту страхования относятся принадлежащие страхователю и членам его семьи, совместно проживающим и ведущим общее хозяйство, предметы домашней обстановки, обихода и потребления, которые используются в личном хозяйстве и предназначены для удовлетворения бытовых и культурных потребностей. Не принимаются на страхование предметы, факт гибели которых (от пожара или иного стихийного бедствия) или похищения трудно установить (например, документы, денежные знаки, ценные бумаги, рукописи, слайды и фотоснимки, а также птицы, пушные звери и другие животные, комнатные растения).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Домашнее имущество может быть застраховано по специальному или общему договору.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Объектом специального договора является:</a:t>
            </a:r>
          </a:p>
          <a:p>
            <a:r>
              <a:rPr lang="ru-RU" dirty="0" smtClean="0"/>
              <a:t> изделия из драгоценных металлов, драгоценных, полудрагоценных и поделочных камней: коллекции, картины, уникальные и антикварные предметы, радиоаппаратура, видеоаппаратура, компьютеры, фото и киноаппаратура, музыкальные инструменты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Объектом общего договора являются все имеющиеся в данном хозяйстве предметы домашнего имущества (кроме застрахованных по специальному договору), а также элементы отделки и оборудования квартиры на случай их повреждения в домах государственной и частной собственности.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Страхование домашнего имущества.</a:t>
            </a:r>
            <a:endParaRPr lang="ru-RU" dirty="0"/>
          </a:p>
        </p:txBody>
      </p:sp>
      <p:pic>
        <p:nvPicPr>
          <p:cNvPr id="3" name="Рисунок 2" descr="7ebb882dc6404134ab57ada5fe53a37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1571612"/>
            <a:ext cx="3119452" cy="2357448"/>
          </a:xfrm>
          <a:prstGeom prst="rect">
            <a:avLst/>
          </a:prstGeom>
        </p:spPr>
      </p:pic>
      <p:pic>
        <p:nvPicPr>
          <p:cNvPr id="4" name="Рисунок 3" descr="7581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928934"/>
            <a:ext cx="4286280" cy="30718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принципы страхования имущества АО СК «</a:t>
            </a:r>
            <a:r>
              <a:rPr lang="ru-RU" dirty="0" err="1" smtClean="0"/>
              <a:t>Казахинстрах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АО СК «</a:t>
            </a:r>
            <a:r>
              <a:rPr lang="ru-RU" dirty="0" err="1" smtClean="0"/>
              <a:t>Казахинстрах</a:t>
            </a:r>
            <a:r>
              <a:rPr lang="ru-RU" dirty="0" smtClean="0"/>
              <a:t>» было создано с целью предоставления широкого спектра страховых услуг. Компания предоставляет решения в области страхования имущества для казахстанских и иностранных компаний, осуществляющих свою деятельность в Республике Казахстан.</a:t>
            </a:r>
          </a:p>
          <a:p>
            <a:endParaRPr lang="ru-RU" dirty="0" smtClean="0"/>
          </a:p>
          <a:p>
            <a:r>
              <a:rPr lang="ru-RU" dirty="0" smtClean="0"/>
              <a:t>Условия страхования Страховой компании АО СК «</a:t>
            </a:r>
            <a:r>
              <a:rPr lang="ru-RU" dirty="0" err="1" smtClean="0"/>
              <a:t>Казахинстрах</a:t>
            </a:r>
            <a:r>
              <a:rPr lang="ru-RU" dirty="0" smtClean="0"/>
              <a:t>» страхование позволит получить выплату в случае: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Пожара или взрыва</a:t>
            </a:r>
          </a:p>
          <a:p>
            <a:endParaRPr lang="ru-RU" dirty="0" smtClean="0"/>
          </a:p>
          <a:p>
            <a:r>
              <a:rPr lang="ru-RU" dirty="0" smtClean="0"/>
              <a:t>Посадки на мель, выброса на берег, затопления или опрокидывания судна;</a:t>
            </a:r>
          </a:p>
          <a:p>
            <a:endParaRPr lang="ru-RU" dirty="0" smtClean="0"/>
          </a:p>
          <a:p>
            <a:r>
              <a:rPr lang="ru-RU" dirty="0" smtClean="0"/>
              <a:t>Крушения воздушного судна, опрокидывания или схода с рельсов наземного транспортного средства</a:t>
            </a:r>
          </a:p>
          <a:p>
            <a:endParaRPr lang="ru-RU" dirty="0" smtClean="0"/>
          </a:p>
          <a:p>
            <a:r>
              <a:rPr lang="ru-RU" dirty="0" smtClean="0"/>
              <a:t>Столкновения транспортного средства с любым внешним предметом</a:t>
            </a:r>
          </a:p>
          <a:p>
            <a:endParaRPr lang="ru-RU" dirty="0" smtClean="0"/>
          </a:p>
          <a:p>
            <a:r>
              <a:rPr lang="ru-RU" dirty="0" smtClean="0"/>
              <a:t>Стихийного бедствия</a:t>
            </a:r>
          </a:p>
          <a:p>
            <a:endParaRPr lang="ru-RU" dirty="0" smtClean="0"/>
          </a:p>
          <a:p>
            <a:r>
              <a:rPr lang="ru-RU" dirty="0" smtClean="0"/>
              <a:t>Повреждения водой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Пропажи груза без вести</a:t>
            </a:r>
          </a:p>
          <a:p>
            <a:endParaRPr lang="ru-RU" dirty="0" smtClean="0"/>
          </a:p>
          <a:p>
            <a:r>
              <a:rPr lang="ru-RU" dirty="0" smtClean="0"/>
              <a:t>Противоправных действий третьих лиц</a:t>
            </a:r>
          </a:p>
          <a:p>
            <a:endParaRPr lang="ru-RU" dirty="0" smtClean="0"/>
          </a:p>
          <a:p>
            <a:r>
              <a:rPr lang="ru-RU" dirty="0" smtClean="0"/>
              <a:t>Других причин.</a:t>
            </a:r>
          </a:p>
          <a:p>
            <a:endParaRPr lang="ru-RU" dirty="0" smtClean="0"/>
          </a:p>
          <a:p>
            <a:r>
              <a:rPr lang="ru-RU" dirty="0" smtClean="0"/>
              <a:t>Дополнительно можно застраховать:</a:t>
            </a:r>
          </a:p>
          <a:p>
            <a:endParaRPr lang="ru-RU" dirty="0" smtClean="0"/>
          </a:p>
          <a:p>
            <a:r>
              <a:rPr lang="ru-RU" dirty="0" smtClean="0"/>
              <a:t>Повреждения при погрузке и разгрузке</a:t>
            </a:r>
          </a:p>
          <a:p>
            <a:endParaRPr lang="ru-RU" dirty="0" smtClean="0"/>
          </a:p>
          <a:p>
            <a:r>
              <a:rPr lang="ru-RU" dirty="0" smtClean="0"/>
              <a:t>Недостачу при ненарушенных пломбах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Величина страхового тарифа устанавливается, в зависимости от особенностей предстоящей перевозки: вида грузов, маршрута перевозки, наличия перегрузок, стоимости груза, вида упаковки, объема перевозок, сопровождения, наличия экспедиторской компании и др. факторов. АО СК «</a:t>
            </a:r>
            <a:r>
              <a:rPr lang="ru-RU" sz="2000" dirty="0" err="1" smtClean="0"/>
              <a:t>Казахинстрах</a:t>
            </a:r>
            <a:r>
              <a:rPr lang="ru-RU" sz="2000" dirty="0" smtClean="0"/>
              <a:t>» заключает договора, как на конкретную перевозку, так и генеральные договора, предполагающие страхование всех или некоторых грузов, получаемых и отправляемых в течение определенного периода. Принцип Компании - защита материальных интересов компаний в Казахстане через формирование и развитие культуры страхования имущества, внедрение высоких технологий перестрахования и полного сервиса для корпоративных клиентов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0"/>
            <a:ext cx="7286676" cy="1962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785926"/>
            <a:ext cx="664373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Понятие имущественного страхования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	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r>
              <a:rPr lang="ru-RU" sz="2400" dirty="0" smtClean="0"/>
              <a:t>	Имущественное страхование трактуется как отрасль страхования, в которой объектом страховых правоотношений выступает имущество в различных видах; его экономическое назначение – возмещение ущерба, возникшего вследствие страхового случая.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ormula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285728"/>
            <a:ext cx="5214974" cy="2786058"/>
          </a:xfrm>
          <a:prstGeom prst="rect">
            <a:avLst/>
          </a:prstGeom>
        </p:spPr>
      </p:pic>
      <p:pic>
        <p:nvPicPr>
          <p:cNvPr id="3" name="Рисунок 2" descr="m202cdbe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5810" y="2500306"/>
            <a:ext cx="2698426" cy="4071942"/>
          </a:xfrm>
          <a:prstGeom prst="rect">
            <a:avLst/>
          </a:prstGeom>
        </p:spPr>
      </p:pic>
      <p:pic>
        <p:nvPicPr>
          <p:cNvPr id="4" name="Рисунок 3" descr="4b1cc92f819df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1604" y="3500438"/>
            <a:ext cx="3571900" cy="2643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d0e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85728"/>
            <a:ext cx="7498080" cy="596267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dirty="0" smtClean="0"/>
              <a:t>	</a:t>
            </a:r>
          </a:p>
          <a:p>
            <a:pPr algn="just">
              <a:buNone/>
            </a:pPr>
            <a:endParaRPr lang="ru-RU" sz="2400" dirty="0" smtClean="0"/>
          </a:p>
          <a:p>
            <a:pPr algn="just">
              <a:buNone/>
            </a:pPr>
            <a:r>
              <a:rPr lang="ru-RU" sz="2400" dirty="0" smtClean="0"/>
              <a:t>	Под </a:t>
            </a:r>
            <a:r>
              <a:rPr lang="ru-RU" sz="2400" b="1" dirty="0" smtClean="0"/>
              <a:t>имуществом</a:t>
            </a:r>
            <a:r>
              <a:rPr lang="ru-RU" sz="2400" dirty="0" smtClean="0"/>
              <a:t> понимается совокупность вещей и материальных ценностей, состоящих в собственности и (или) оперативном управлении физического или юридического лица. В состав имущества входят деньги и ценные бумаги, а также имущественные права на получение вещей или иного имущественного удовлетворения от других лиц.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Черты страхования имущества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428736"/>
            <a:ext cx="7498080" cy="48006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                      </a:t>
            </a:r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3857620" y="1571612"/>
            <a:ext cx="71438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>
            <a:off x="4287042" y="2428868"/>
            <a:ext cx="1785156" cy="72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6200000" flipH="1">
            <a:off x="5893603" y="1535893"/>
            <a:ext cx="64294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357290" y="2714620"/>
            <a:ext cx="2857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ц</a:t>
            </a:r>
            <a:r>
              <a:rPr lang="ru-RU" dirty="0" smtClean="0"/>
              <a:t>елевое назначение аккумулируемых средств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143372" y="3429000"/>
            <a:ext cx="2428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вероятностный характер отношений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143636" y="2643182"/>
            <a:ext cx="23594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в</a:t>
            </a:r>
            <a:r>
              <a:rPr lang="ru-RU" dirty="0" smtClean="0"/>
              <a:t>озвратность средств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Классификация имущественного страхования</a:t>
            </a:r>
            <a:endParaRPr lang="ru-RU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714488"/>
            <a:ext cx="7325922" cy="442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Объектом имущественного страхования граждан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могут быть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96646" indent="-514350">
              <a:buBlip>
                <a:blip r:embed="rId2"/>
              </a:buBlip>
            </a:pPr>
            <a:r>
              <a:rPr lang="ru-RU" dirty="0" smtClean="0"/>
              <a:t>документы;</a:t>
            </a:r>
          </a:p>
          <a:p>
            <a:pPr marL="596646" indent="-514350">
              <a:buBlip>
                <a:blip r:embed="rId2"/>
              </a:buBlip>
            </a:pPr>
            <a:r>
              <a:rPr lang="ru-RU" dirty="0" smtClean="0"/>
              <a:t>ценные бумаги;</a:t>
            </a:r>
          </a:p>
          <a:p>
            <a:pPr marL="596646" indent="-514350">
              <a:buBlip>
                <a:blip r:embed="rId2"/>
              </a:buBlip>
            </a:pPr>
            <a:r>
              <a:rPr lang="ru-RU" dirty="0" smtClean="0"/>
              <a:t>денежные знаки;</a:t>
            </a:r>
          </a:p>
          <a:p>
            <a:pPr marL="596646" indent="-514350">
              <a:buBlip>
                <a:blip r:embed="rId2"/>
              </a:buBlip>
            </a:pPr>
            <a:r>
              <a:rPr lang="ru-RU" dirty="0" smtClean="0"/>
              <a:t>рукописи;</a:t>
            </a:r>
          </a:p>
          <a:p>
            <a:pPr marL="596646" indent="-514350">
              <a:buBlip>
                <a:blip r:embed="rId2"/>
              </a:buBlip>
            </a:pPr>
            <a:r>
              <a:rPr lang="ru-RU" dirty="0" smtClean="0"/>
              <a:t>коллекции;</a:t>
            </a:r>
          </a:p>
          <a:p>
            <a:pPr marL="596646" indent="-514350">
              <a:buBlip>
                <a:blip r:embed="rId2"/>
              </a:buBlip>
            </a:pPr>
            <a:r>
              <a:rPr lang="ru-RU" dirty="0" smtClean="0"/>
              <a:t>уникальные и антикварные предметы;</a:t>
            </a:r>
          </a:p>
          <a:p>
            <a:pPr marL="596646" indent="-514350">
              <a:buBlip>
                <a:blip r:embed="rId2"/>
              </a:buBlip>
            </a:pPr>
            <a:r>
              <a:rPr lang="ru-RU" dirty="0" smtClean="0"/>
              <a:t>изделия из драгоценных металлов, камней;</a:t>
            </a:r>
          </a:p>
          <a:p>
            <a:pPr marL="596646" indent="-514350">
              <a:buBlip>
                <a:blip r:embed="rId2"/>
              </a:buBlip>
            </a:pPr>
            <a:r>
              <a:rPr lang="ru-RU" dirty="0" smtClean="0"/>
              <a:t>предметы религиозного культа;</a:t>
            </a:r>
          </a:p>
          <a:p>
            <a:pPr marL="596646" indent="-514350">
              <a:buBlip>
                <a:blip r:embed="rId2"/>
              </a:buBlip>
            </a:pPr>
            <a:r>
              <a:rPr lang="ru-RU" dirty="0" smtClean="0"/>
              <a:t>и т.д.</a:t>
            </a:r>
          </a:p>
          <a:p>
            <a:pPr marL="596646" indent="-514350">
              <a:buBlip>
                <a:blip r:embed="rId2"/>
              </a:buBlip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000108"/>
            <a:ext cx="7498080" cy="524829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dirty="0" smtClean="0"/>
              <a:t>Имущество промышленных предприятий, подлежащих страхованию</a:t>
            </a:r>
            <a:endParaRPr lang="ru-RU" sz="2400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2643174" y="2571744"/>
            <a:ext cx="71438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rot="5400000">
            <a:off x="4679157" y="3036091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6200000" flipH="1">
            <a:off x="6929454" y="2571744"/>
            <a:ext cx="785818" cy="500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000100" y="3571876"/>
            <a:ext cx="250033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здания, сооружения, объекты незавершенного капитального строительства, транспортные средства, машины, материальные ценности, готовая продукция и другое имущество, принадлежащее предприятиям и различным организациям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000496" y="3571876"/>
            <a:ext cx="26432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имущество, принятое организациями на комиссию, хранение, для переработки, ремонта, перевозки и т.п.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572264" y="3357562"/>
            <a:ext cx="24288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имущество на время проведения экспериментальных или исследовательских работ, экспонирования на выставках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/>
              <a:t>Страхование промышленных предприятий</a:t>
            </a:r>
            <a:endParaRPr lang="ru-RU" sz="28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571612"/>
            <a:ext cx="3802071" cy="2851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143248"/>
            <a:ext cx="3643328" cy="2732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369</TotalTime>
  <Words>1423</Words>
  <Application>Microsoft Office PowerPoint</Application>
  <PresentationFormat>Экран (4:3)</PresentationFormat>
  <Paragraphs>146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Солнцестояние</vt:lpstr>
      <vt:lpstr>Имущественное страхование в РК</vt:lpstr>
      <vt:lpstr>Классификация страхования</vt:lpstr>
      <vt:lpstr>Понятие имущественного страхования</vt:lpstr>
      <vt:lpstr>Презентация PowerPoint</vt:lpstr>
      <vt:lpstr>Черты страхования имущества</vt:lpstr>
      <vt:lpstr>Классификация имущественного страхования</vt:lpstr>
      <vt:lpstr>Объектом имущественного страхования граждан НЕ могут быть</vt:lpstr>
      <vt:lpstr>Презентация PowerPoint</vt:lpstr>
      <vt:lpstr>Страхование промышленных предприятий</vt:lpstr>
      <vt:lpstr>Объекты промышленных предприятий, не подлежащих страхованию</vt:lpstr>
      <vt:lpstr>Презентация PowerPoint</vt:lpstr>
      <vt:lpstr>Система ставок страховых платежей</vt:lpstr>
      <vt:lpstr>Страхование сельскохозяйственных и фермерских хозяйств  </vt:lpstr>
      <vt:lpstr>На страхование принимаются:</vt:lpstr>
      <vt:lpstr>Презентация PowerPoint</vt:lpstr>
      <vt:lpstr>Транспортное страхование грузов</vt:lpstr>
      <vt:lpstr>Страховщик может заключить договор страхования груза с объемом ответственности (совокупностью страховых рис­ков) в соответствии с одним из вариантов условий страхового покрытия:</vt:lpstr>
      <vt:lpstr>Презентация PowerPoint</vt:lpstr>
      <vt:lpstr>Страховая стоимость груза =</vt:lpstr>
      <vt:lpstr>Презентация PowerPoint</vt:lpstr>
      <vt:lpstr>Имущественное страхование граждан</vt:lpstr>
      <vt:lpstr>Домашнее имущество может быть застраховано по специальному или общему договору.</vt:lpstr>
      <vt:lpstr>Страхование домашнего имущества.</vt:lpstr>
      <vt:lpstr>Основные принципы страхования имущества АО СК «Казахинстрах»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Имущественное страхование в РК</dc:title>
  <dc:creator>Айка</dc:creator>
  <cp:lastModifiedBy>user</cp:lastModifiedBy>
  <cp:revision>12</cp:revision>
  <dcterms:created xsi:type="dcterms:W3CDTF">2014-10-09T18:42:07Z</dcterms:created>
  <dcterms:modified xsi:type="dcterms:W3CDTF">2017-03-27T06:02:32Z</dcterms:modified>
</cp:coreProperties>
</file>